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8"/>
  </p:notesMasterIdLst>
  <p:sldIdLst>
    <p:sldId id="256" r:id="rId2"/>
    <p:sldId id="257" r:id="rId3"/>
    <p:sldId id="260" r:id="rId4"/>
    <p:sldId id="276" r:id="rId5"/>
    <p:sldId id="278" r:id="rId6"/>
    <p:sldId id="279" r:id="rId7"/>
  </p:sldIdLst>
  <p:sldSz cx="9144000" cy="6858000" type="screen4x3"/>
  <p:notesSz cx="6858000" cy="9144000"/>
  <p:embeddedFontLst>
    <p:embeddedFont>
      <p:font typeface="Roboto" panose="020B0604020202020204" charset="0"/>
      <p:regular r:id="rId9"/>
      <p:bold r:id="rId10"/>
      <p:italic r:id="rId11"/>
      <p:boldItalic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74" d="100"/>
          <a:sy n="74" d="100"/>
        </p:scale>
        <p:origin x="128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505421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331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5203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3302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3294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9856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8691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 descr="supa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>
            <a:spLocks noGrp="1"/>
          </p:cNvSpPr>
          <p:nvPr>
            <p:ph type="pic" idx="2"/>
          </p:nvPr>
        </p:nvSpPr>
        <p:spPr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Рисунок с подписью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Заголовок и вертикальный текст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Вертикальный заголовок и текст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Два объект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Заголовок раздела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eet The Team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424C53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pic" idx="2"/>
          </p:nvPr>
        </p:nvSpPr>
        <p:spPr>
          <a:xfrm>
            <a:off x="745316" y="1956681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pic" idx="3"/>
          </p:nvPr>
        </p:nvSpPr>
        <p:spPr>
          <a:xfrm>
            <a:off x="2780639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>
            <a:spLocks noGrp="1"/>
          </p:cNvSpPr>
          <p:nvPr>
            <p:ph type="pic" idx="4"/>
          </p:nvPr>
        </p:nvSpPr>
        <p:spPr>
          <a:xfrm>
            <a:off x="4800602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pic" idx="5"/>
          </p:nvPr>
        </p:nvSpPr>
        <p:spPr>
          <a:xfrm>
            <a:off x="6866090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2057402" y="1066800"/>
            <a:ext cx="50292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6"/>
          </p:nvPr>
        </p:nvSpPr>
        <p:spPr>
          <a:xfrm>
            <a:off x="684214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7"/>
          </p:nvPr>
        </p:nvSpPr>
        <p:spPr>
          <a:xfrm>
            <a:off x="2728771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8"/>
          </p:nvPr>
        </p:nvSpPr>
        <p:spPr>
          <a:xfrm>
            <a:off x="684214" y="4248149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9"/>
          </p:nvPr>
        </p:nvSpPr>
        <p:spPr>
          <a:xfrm>
            <a:off x="684212" y="4487334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3"/>
          </p:nvPr>
        </p:nvSpPr>
        <p:spPr>
          <a:xfrm>
            <a:off x="2741613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4"/>
          </p:nvPr>
        </p:nvSpPr>
        <p:spPr>
          <a:xfrm>
            <a:off x="274161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5"/>
          </p:nvPr>
        </p:nvSpPr>
        <p:spPr>
          <a:xfrm>
            <a:off x="4800600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6"/>
          </p:nvPr>
        </p:nvSpPr>
        <p:spPr>
          <a:xfrm>
            <a:off x="4813444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7"/>
          </p:nvPr>
        </p:nvSpPr>
        <p:spPr>
          <a:xfrm>
            <a:off x="481344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8"/>
          </p:nvPr>
        </p:nvSpPr>
        <p:spPr>
          <a:xfrm>
            <a:off x="6919772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9"/>
          </p:nvPr>
        </p:nvSpPr>
        <p:spPr>
          <a:xfrm>
            <a:off x="6932614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0"/>
          </p:nvPr>
        </p:nvSpPr>
        <p:spPr>
          <a:xfrm>
            <a:off x="693261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Сравнение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Объект с подписью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mykhailo-haidei-30334076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1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8" r="219"/>
          <a:stretch/>
        </p:blipFill>
        <p:spPr>
          <a:xfrm>
            <a:off x="2825" y="5200"/>
            <a:ext cx="5436000" cy="68529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BFCFEC"/>
              </a:gs>
              <a:gs pos="100000">
                <a:srgbClr val="BFCFEC"/>
              </a:gs>
            </a:gsLst>
            <a:lin ang="5400012" scaled="0"/>
          </a:gradFill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75" y="20470"/>
            <a:ext cx="5431912" cy="681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/>
          <p:nvPr/>
        </p:nvSpPr>
        <p:spPr>
          <a:xfrm>
            <a:off x="6593709" y="6094941"/>
            <a:ext cx="1527300" cy="2580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5438825" y="0"/>
            <a:ext cx="42900" cy="6858000"/>
          </a:xfrm>
          <a:prstGeom prst="rect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323528" y="3175385"/>
            <a:ext cx="47526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80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Лекція </a:t>
            </a:r>
            <a:r>
              <a:rPr lang="en-US" sz="2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sz="10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Shape 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7471" y="1924981"/>
            <a:ext cx="2276475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/>
        </p:nvSpPr>
        <p:spPr>
          <a:xfrm>
            <a:off x="6143625" y="3000800"/>
            <a:ext cx="24765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oboto"/>
                <a:ea typeface="Roboto"/>
                <a:cs typeface="Roboto"/>
                <a:sym typeface="Roboto"/>
              </a:rPr>
              <a:t>IT Education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oboto"/>
                <a:ea typeface="Roboto"/>
                <a:cs typeface="Roboto"/>
                <a:sym typeface="Roboto"/>
              </a:rPr>
              <a:t>Academy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5436096" y="0"/>
            <a:ext cx="3707904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436100" y="4583900"/>
            <a:ext cx="45600" cy="2274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Shape 131"/>
          <p:cNvSpPr txBox="1"/>
          <p:nvPr/>
        </p:nvSpPr>
        <p:spPr>
          <a:xfrm>
            <a:off x="417609" y="1590916"/>
            <a:ext cx="42795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000" b="1" dirty="0" smtClean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Михайло </a:t>
            </a:r>
            <a:r>
              <a:rPr lang="uk-UA" sz="3000" b="1" dirty="0" err="1" smtClean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Гайдей</a:t>
            </a:r>
            <a:endParaRPr sz="3000" b="1" i="0" u="none" strike="noStrike" cap="none" dirty="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Shape 132"/>
          <p:cNvSpPr txBox="1"/>
          <p:nvPr/>
        </p:nvSpPr>
        <p:spPr>
          <a:xfrm>
            <a:off x="5940152" y="4513312"/>
            <a:ext cx="29919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КОНТАКТ</a:t>
            </a:r>
            <a:r>
              <a:rPr lang="uk-UA" sz="17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НІ</a:t>
            </a:r>
            <a:r>
              <a:rPr lang="en-US" sz="17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ДАН</a:t>
            </a:r>
            <a:r>
              <a:rPr lang="uk-UA" sz="17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sz="1700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endParaRPr sz="1600" b="1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15000"/>
              </a:lnSpc>
              <a:spcBef>
                <a:spcPts val="320"/>
              </a:spcBef>
            </a:pPr>
            <a:r>
              <a:rPr lang="en-US" sz="1500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</a:t>
            </a:r>
            <a:r>
              <a:rPr lang="en-US" sz="1500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www.linkedin.com/in/mykhailo-haidei-30334076/</a:t>
            </a:r>
            <a:endParaRPr lang="uk-UA" sz="1500" dirty="0" smtClean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spcBef>
                <a:spcPts val="320"/>
              </a:spcBef>
            </a:pPr>
            <a:r>
              <a:rPr lang="en-US" sz="1500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mykhailo.haidei@gmail.com</a:t>
            </a:r>
            <a:endParaRPr sz="1500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5969374" y="527690"/>
            <a:ext cx="2724900" cy="3074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</a:pPr>
            <a:r>
              <a:rPr lang="en-US" sz="180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Фото</a:t>
            </a:r>
            <a:endParaRPr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342900" algn="ctr" rtl="0">
              <a:spcBef>
                <a:spcPts val="36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</a:pPr>
            <a:r>
              <a:rPr lang="en-US" sz="180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инструктора</a:t>
            </a:r>
            <a:endParaRPr sz="180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5436100" y="-600"/>
            <a:ext cx="45600" cy="4584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Shape 135"/>
          <p:cNvSpPr txBox="1"/>
          <p:nvPr/>
        </p:nvSpPr>
        <p:spPr>
          <a:xfrm>
            <a:off x="3714750" y="360550"/>
            <a:ext cx="13335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" name="Shape 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700" y="299613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-143100" y="2717216"/>
            <a:ext cx="4197000" cy="27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800" b="0" i="0" u="none" strike="noStrike" cap="none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oto Sans Symbols"/>
              <a:buChar char="◆"/>
            </a:pPr>
            <a:r>
              <a:rPr lang="uk-UA" sz="1800" dirty="0" smtClean="0">
                <a:latin typeface="Roboto"/>
                <a:ea typeface="Roboto"/>
                <a:cs typeface="Roboto"/>
                <a:sym typeface="Roboto"/>
              </a:rPr>
              <a:t>Інструктор </a:t>
            </a:r>
            <a:r>
              <a:rPr lang="en-US" sz="1800" b="1" i="0" u="none" strike="noStrike" cap="none" dirty="0" smtClean="0">
                <a:latin typeface="Roboto"/>
                <a:ea typeface="Roboto"/>
                <a:cs typeface="Roboto"/>
                <a:sym typeface="Roboto"/>
              </a:rPr>
              <a:t>IT </a:t>
            </a:r>
            <a:r>
              <a:rPr lang="en-US" sz="1800" b="1" i="0" u="none" strike="noStrike" cap="none" dirty="0">
                <a:latin typeface="Roboto"/>
                <a:ea typeface="Roboto"/>
                <a:cs typeface="Roboto"/>
                <a:sym typeface="Roboto"/>
              </a:rPr>
              <a:t>Education Academy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04800">
              <a:lnSpc>
                <a:spcPct val="115000"/>
              </a:lnSpc>
              <a:spcBef>
                <a:spcPts val="360"/>
              </a:spcBef>
              <a:buSzPts val="1200"/>
              <a:buFont typeface="Noto Sans Symbols"/>
              <a:buChar char="◆"/>
            </a:pPr>
            <a:r>
              <a:rPr lang="en-US" sz="1800" dirty="0" err="1"/>
              <a:t>.Net</a:t>
            </a:r>
            <a:r>
              <a:rPr lang="en-US" sz="1800" dirty="0"/>
              <a:t> Software </a:t>
            </a:r>
            <a:r>
              <a:rPr lang="en-US" sz="1800" dirty="0" smtClean="0"/>
              <a:t>developer at </a:t>
            </a:r>
            <a:r>
              <a:rPr lang="en-US" sz="1800" i="0" u="none" strike="noStrike" cap="none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i="0" u="none" strike="noStrike" cap="none" dirty="0" smtClean="0">
                <a:latin typeface="Roboto"/>
                <a:ea typeface="Roboto"/>
                <a:cs typeface="Roboto"/>
                <a:sym typeface="Roboto"/>
              </a:rPr>
              <a:t>3Shape</a:t>
            </a:r>
            <a:endParaRPr sz="1600" i="0" u="none" strike="noStrike" cap="none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374" y="527690"/>
            <a:ext cx="2419472" cy="307541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53699" y="1139304"/>
            <a:ext cx="7684831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uk-UA" sz="33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Теми сьогоднішньої лекції</a:t>
            </a:r>
            <a:endParaRPr sz="33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555858" y="2261264"/>
            <a:ext cx="8110469" cy="4385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Підключення бази даних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Анонімні та динамічні типи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en-US" sz="3000" dirty="0" err="1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Linq</a:t>
            </a:r>
            <a:r>
              <a:rPr lang="en-US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3000" dirty="0" err="1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Linq</a:t>
            </a:r>
            <a:r>
              <a:rPr lang="en-US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 to SQL</a:t>
            </a: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53699" y="1139304"/>
            <a:ext cx="7684831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uk-UA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Підключення </a:t>
            </a:r>
            <a:r>
              <a:rPr lang="uk-UA" sz="3300" b="1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до бази даних</a:t>
            </a:r>
            <a:endParaRPr lang="en-US" sz="3300" b="1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555858" y="2261264"/>
            <a:ext cx="8110469" cy="4385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Декілька ресурсів працюють над однією задачею одночасно 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Приклад паралельного обчислення: код, що обробляє масив даних і кожен окремий потік відповідальний за обробко певної частини </a:t>
            </a:r>
            <a:r>
              <a:rPr lang="uk-UA" sz="3000" dirty="0" err="1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масива</a:t>
            </a:r>
            <a:endParaRPr lang="en-US" sz="30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655577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53699" y="1139304"/>
            <a:ext cx="7684831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uk-UA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Асинхронне виконання коду</a:t>
            </a:r>
            <a:endParaRPr lang="en-US" sz="3300" b="1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465706" y="2064133"/>
            <a:ext cx="8163139" cy="4671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Приклад: у вас є контейнер із обідом, ви виклали обід на тарілку і поклали тарілку із обідом в мікрохвильову піч (поки все виконувалось по черзі (синхронно) тепер у вас є вибір: можна стояти й чекати, поки </a:t>
            </a:r>
            <a:r>
              <a:rPr lang="uk-UA" sz="3000" dirty="0" err="1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мікрохвильовка</a:t>
            </a: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 закінчить розігрівати їжу і тоді помити контейнер (синхронно), або поки </a:t>
            </a:r>
            <a:r>
              <a:rPr lang="uk-UA" sz="3000" dirty="0" err="1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мікрохвильовка</a:t>
            </a: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 працює, помити контейнер (це асинхронно)</a:t>
            </a:r>
            <a:endParaRPr lang="en-US" sz="30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133282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53699" y="1139304"/>
            <a:ext cx="7684831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uk-UA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Корисні посилання</a:t>
            </a:r>
            <a:endParaRPr lang="en-US" sz="3300" b="1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465706" y="2064133"/>
            <a:ext cx="8163139" cy="4671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en-US" sz="30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https://deadlockempire.github.io</a:t>
            </a:r>
            <a:endParaRPr lang="en-US" sz="30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751208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725</TotalTime>
  <Words>158</Words>
  <Application>Microsoft Office PowerPoint</Application>
  <PresentationFormat>Екран (4:3)</PresentationFormat>
  <Paragraphs>36</Paragraphs>
  <Slides>6</Slides>
  <Notes>6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6</vt:i4>
      </vt:variant>
    </vt:vector>
  </HeadingPairs>
  <TitlesOfParts>
    <vt:vector size="11" baseType="lpstr">
      <vt:lpstr>Noto Sans Symbols</vt:lpstr>
      <vt:lpstr>Arial</vt:lpstr>
      <vt:lpstr>Roboto</vt:lpstr>
      <vt:lpstr>Calibri</vt:lpstr>
      <vt:lpstr>Тема Office</vt:lpstr>
      <vt:lpstr>Презентація PowerPoint</vt:lpstr>
      <vt:lpstr>Презентація PowerPoint</vt:lpstr>
      <vt:lpstr>Теми сьогоднішньої лекції</vt:lpstr>
      <vt:lpstr>Підключення до бази даних</vt:lpstr>
      <vt:lpstr>Асинхронне виконання коду</vt:lpstr>
      <vt:lpstr>Корисні посилання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Mykhailo Haidei</dc:creator>
  <cp:lastModifiedBy>Mykhailo Haidei</cp:lastModifiedBy>
  <cp:revision>42</cp:revision>
  <dcterms:modified xsi:type="dcterms:W3CDTF">2019-06-02T17:28:45Z</dcterms:modified>
</cp:coreProperties>
</file>